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260000"/>
            <a:ext cx="6115960" cy="621057"/>
          </a:xfrm>
        </p:spPr>
        <p:txBody>
          <a:bodyPr anchor="t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anchor="b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9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0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16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47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17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56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2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09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01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9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2600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9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260000"/>
            <a:ext cx="6115960" cy="621057"/>
          </a:xfrm>
        </p:spPr>
        <p:txBody>
          <a:bodyPr anchor="t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anchor="b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98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000" y="199083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9083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2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6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260000"/>
            <a:ext cx="6115960" cy="621057"/>
          </a:xfrm>
        </p:spPr>
        <p:txBody>
          <a:bodyPr anchor="t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anchor="b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3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260000"/>
            <a:ext cx="6115960" cy="621057"/>
          </a:xfrm>
        </p:spPr>
        <p:txBody>
          <a:bodyPr anchor="t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anchor="b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2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260000"/>
            <a:ext cx="6115960" cy="621057"/>
          </a:xfrm>
        </p:spPr>
        <p:txBody>
          <a:bodyPr anchor="t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anchor="b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9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260000"/>
            <a:ext cx="6115960" cy="621057"/>
          </a:xfrm>
        </p:spPr>
        <p:txBody>
          <a:bodyPr anchor="t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anchor="b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3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260000"/>
            <a:ext cx="6115960" cy="621057"/>
          </a:xfrm>
        </p:spPr>
        <p:txBody>
          <a:bodyPr anchor="t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anchor="b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1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260000"/>
            <a:ext cx="6115960" cy="621057"/>
          </a:xfrm>
        </p:spPr>
        <p:txBody>
          <a:bodyPr anchor="t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anchor="b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1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7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203200"/>
            <a:ext cx="682148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2604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10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11" r:id="rId19"/>
    <p:sldLayoutId id="2147483712" r:id="rId20"/>
    <p:sldLayoutId id="2147483713" r:id="rId2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0"/>
        </a:spcBef>
        <a:spcAft>
          <a:spcPts val="8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0"/>
        </a:spcBef>
        <a:spcAft>
          <a:spcPts val="800"/>
        </a:spcAft>
        <a:buFont typeface="Arial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0"/>
        </a:spcBef>
        <a:spcAft>
          <a:spcPts val="80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0"/>
        </a:spcBef>
        <a:spcAft>
          <a:spcPts val="800"/>
        </a:spcAft>
        <a:buFont typeface="Arial" charset="0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449263" y="1979613"/>
            <a:ext cx="5721350" cy="11779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latin typeface="Arial" charset="0"/>
                <a:cs typeface="Arial" charset="0"/>
              </a:rPr>
              <a:t>Mission-led Business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Arial" charset="0"/>
                <a:cs typeface="Arial" charset="0"/>
              </a:rPr>
              <a:t>Introduction</a:t>
            </a:r>
          </a:p>
        </p:txBody>
      </p:sp>
      <p:sp>
        <p:nvSpPr>
          <p:cNvPr id="20484" name="Title 1"/>
          <p:cNvSpPr txBox="1">
            <a:spLocks/>
          </p:cNvSpPr>
          <p:nvPr/>
        </p:nvSpPr>
        <p:spPr bwMode="auto">
          <a:xfrm>
            <a:off x="449263" y="3349625"/>
            <a:ext cx="544353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FFFFFF"/>
                </a:solidFill>
                <a:latin typeface="Arial" charset="0"/>
                <a:cs typeface="Arial" charset="0"/>
              </a:rPr>
              <a:t>David Hunter</a:t>
            </a:r>
          </a:p>
          <a:p>
            <a:endParaRPr lang="en-US" sz="20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endParaRPr lang="en-US" sz="20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endParaRPr lang="en-US" sz="20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en-US" sz="2000" dirty="0">
                <a:solidFill>
                  <a:srgbClr val="FFFFFF"/>
                </a:solidFill>
                <a:latin typeface="Arial" charset="0"/>
                <a:cs typeface="Arial" charset="0"/>
              </a:rPr>
              <a:t>22 November 2017</a:t>
            </a:r>
          </a:p>
          <a:p>
            <a:endParaRPr lang="en-US" sz="2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cs typeface="Arial" charset="0"/>
              </a:rPr>
              <a:t>Advisory Panel definition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Profit-driven businesses that make a powerful commitment to social impact</a:t>
            </a:r>
          </a:p>
          <a:p>
            <a:endParaRPr lang="en-GB" dirty="0"/>
          </a:p>
          <a:p>
            <a:r>
              <a:rPr lang="en-GB" dirty="0"/>
              <a:t>With an ethos to contribute to society through their operations, goods and services</a:t>
            </a:r>
          </a:p>
          <a:p>
            <a:endParaRPr lang="en-GB" dirty="0"/>
          </a:p>
          <a:p>
            <a:r>
              <a:rPr lang="en-GB" dirty="0"/>
              <a:t>a commitment to transparently delivering a positive social and environmental impact</a:t>
            </a:r>
          </a:p>
          <a:p>
            <a:endParaRPr lang="en-GB" dirty="0"/>
          </a:p>
          <a:p>
            <a:r>
              <a:rPr lang="en-GB" dirty="0"/>
              <a:t>an understanding that parties beyond shareholders have a legitimate interest in outcomes of the business</a:t>
            </a:r>
          </a:p>
          <a:p>
            <a:endParaRPr lang="en-GB" dirty="0"/>
          </a:p>
          <a:p>
            <a:r>
              <a:rPr lang="en-GB" dirty="0"/>
              <a:t>a recognition that value can be delivered sustainably by broader engagement with stakeholders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Panel’s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by 2026 all UK businesses will have a mission that includes serving society and the environment. The most successful businesses will be those that manifestly deliver on that mission.</a:t>
            </a:r>
          </a:p>
        </p:txBody>
      </p:sp>
    </p:spTree>
    <p:extLst>
      <p:ext uri="{BB962C8B-B14F-4D97-AF65-F5344CB8AC3E}">
        <p14:creationId xmlns:p14="http://schemas.microsoft.com/office/powerpoint/2010/main" val="14693751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2">
      <a:dk1>
        <a:sysClr val="windowText" lastClr="000000"/>
      </a:dk1>
      <a:lt1>
        <a:sysClr val="window" lastClr="FFFFFF"/>
      </a:lt1>
      <a:dk2>
        <a:srgbClr val="132363"/>
      </a:dk2>
      <a:lt2>
        <a:srgbClr val="EEECE1"/>
      </a:lt2>
      <a:accent1>
        <a:srgbClr val="E70062"/>
      </a:accent1>
      <a:accent2>
        <a:srgbClr val="740E35"/>
      </a:accent2>
      <a:accent3>
        <a:srgbClr val="7A8417"/>
      </a:accent3>
      <a:accent4>
        <a:srgbClr val="63AF1D"/>
      </a:accent4>
      <a:accent5>
        <a:srgbClr val="FD5F1A"/>
      </a:accent5>
      <a:accent6>
        <a:srgbClr val="FCC226"/>
      </a:accent6>
      <a:hlink>
        <a:srgbClr val="7AA9D9"/>
      </a:hlink>
      <a:folHlink>
        <a:srgbClr val="7AA9D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BWB</Template>
  <TotalTime>87</TotalTime>
  <Words>108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1_Office Theme</vt:lpstr>
      <vt:lpstr>PowerPoint Presentation</vt:lpstr>
      <vt:lpstr>Advisory Panel definition</vt:lpstr>
      <vt:lpstr>The Panel’s prediction</vt:lpstr>
    </vt:vector>
  </TitlesOfParts>
  <Company>Bates Wells &amp; Braithwaite London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Nina Boeger</cp:lastModifiedBy>
  <cp:revision>19</cp:revision>
  <dcterms:created xsi:type="dcterms:W3CDTF">2017-03-06T11:39:07Z</dcterms:created>
  <dcterms:modified xsi:type="dcterms:W3CDTF">2017-11-20T14:19:58Z</dcterms:modified>
</cp:coreProperties>
</file>